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839" r:id="rId5"/>
    <p:sldId id="792" r:id="rId6"/>
    <p:sldId id="840" r:id="rId7"/>
    <p:sldId id="892" r:id="rId8"/>
    <p:sldId id="893" r:id="rId9"/>
    <p:sldId id="894" r:id="rId10"/>
    <p:sldId id="848" r:id="rId11"/>
    <p:sldId id="1274" r:id="rId12"/>
    <p:sldId id="1165" r:id="rId13"/>
    <p:sldId id="841" r:id="rId14"/>
    <p:sldId id="842" r:id="rId15"/>
    <p:sldId id="1221" r:id="rId16"/>
    <p:sldId id="849" r:id="rId17"/>
    <p:sldId id="851" r:id="rId18"/>
  </p:sldIdLst>
  <p:sldSz cx="12192000" cy="6858000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Procházka" userId="ef93e34c-5581-40c0-8a20-f1f2a5b91b08" providerId="ADAL" clId="{01DBDB95-7E6A-4A85-852B-26AD768CAAD3}"/>
    <pc:docChg chg="delSld modSld">
      <pc:chgData name="Michal Procházka" userId="ef93e34c-5581-40c0-8a20-f1f2a5b91b08" providerId="ADAL" clId="{01DBDB95-7E6A-4A85-852B-26AD768CAAD3}" dt="2025-04-10T14:18:15.572" v="8" actId="47"/>
      <pc:docMkLst>
        <pc:docMk/>
      </pc:docMkLst>
      <pc:sldChg chg="modSp mod">
        <pc:chgData name="Michal Procházka" userId="ef93e34c-5581-40c0-8a20-f1f2a5b91b08" providerId="ADAL" clId="{01DBDB95-7E6A-4A85-852B-26AD768CAAD3}" dt="2025-04-10T14:15:39.391" v="1" actId="20577"/>
        <pc:sldMkLst>
          <pc:docMk/>
          <pc:sldMk cId="0" sldId="839"/>
        </pc:sldMkLst>
        <pc:spChg chg="mod">
          <ac:chgData name="Michal Procházka" userId="ef93e34c-5581-40c0-8a20-f1f2a5b91b08" providerId="ADAL" clId="{01DBDB95-7E6A-4A85-852B-26AD768CAAD3}" dt="2025-04-10T14:15:39.391" v="1" actId="20577"/>
          <ac:spMkLst>
            <pc:docMk/>
            <pc:sldMk cId="0" sldId="839"/>
            <ac:spMk id="3078" creationId="{4A1F725A-A1AE-D117-8365-D8320E63DE30}"/>
          </ac:spMkLst>
        </pc:spChg>
      </pc:sldChg>
      <pc:sldChg chg="modSp mod">
        <pc:chgData name="Michal Procházka" userId="ef93e34c-5581-40c0-8a20-f1f2a5b91b08" providerId="ADAL" clId="{01DBDB95-7E6A-4A85-852B-26AD768CAAD3}" dt="2025-04-10T14:16:14.223" v="7" actId="20577"/>
        <pc:sldMkLst>
          <pc:docMk/>
          <pc:sldMk cId="1992655232" sldId="840"/>
        </pc:sldMkLst>
        <pc:spChg chg="mod">
          <ac:chgData name="Michal Procházka" userId="ef93e34c-5581-40c0-8a20-f1f2a5b91b08" providerId="ADAL" clId="{01DBDB95-7E6A-4A85-852B-26AD768CAAD3}" dt="2025-04-10T14:16:14.223" v="7" actId="20577"/>
          <ac:spMkLst>
            <pc:docMk/>
            <pc:sldMk cId="1992655232" sldId="840"/>
            <ac:spMk id="3" creationId="{DBA5102F-CB7B-1AFC-C3BD-7FB718DA71B5}"/>
          </ac:spMkLst>
        </pc:spChg>
      </pc:sldChg>
      <pc:sldChg chg="del">
        <pc:chgData name="Michal Procházka" userId="ef93e34c-5581-40c0-8a20-f1f2a5b91b08" providerId="ADAL" clId="{01DBDB95-7E6A-4A85-852B-26AD768CAAD3}" dt="2025-04-10T14:18:15.572" v="8" actId="47"/>
        <pc:sldMkLst>
          <pc:docMk/>
          <pc:sldMk cId="3077482320" sldId="890"/>
        </pc:sldMkLst>
      </pc:sldChg>
      <pc:sldChg chg="del">
        <pc:chgData name="Michal Procházka" userId="ef93e34c-5581-40c0-8a20-f1f2a5b91b08" providerId="ADAL" clId="{01DBDB95-7E6A-4A85-852B-26AD768CAAD3}" dt="2025-04-10T14:18:15.572" v="8" actId="47"/>
        <pc:sldMkLst>
          <pc:docMk/>
          <pc:sldMk cId="3005148412" sldId="1220"/>
        </pc:sldMkLst>
      </pc:sldChg>
      <pc:sldChg chg="del">
        <pc:chgData name="Michal Procházka" userId="ef93e34c-5581-40c0-8a20-f1f2a5b91b08" providerId="ADAL" clId="{01DBDB95-7E6A-4A85-852B-26AD768CAAD3}" dt="2025-04-10T14:18:15.572" v="8" actId="47"/>
        <pc:sldMkLst>
          <pc:docMk/>
          <pc:sldMk cId="2999858906" sldId="1222"/>
        </pc:sldMkLst>
      </pc:sldChg>
      <pc:sldChg chg="del">
        <pc:chgData name="Michal Procházka" userId="ef93e34c-5581-40c0-8a20-f1f2a5b91b08" providerId="ADAL" clId="{01DBDB95-7E6A-4A85-852B-26AD768CAAD3}" dt="2025-04-10T14:18:15.572" v="8" actId="47"/>
        <pc:sldMkLst>
          <pc:docMk/>
          <pc:sldMk cId="877445501" sldId="1271"/>
        </pc:sldMkLst>
      </pc:sldChg>
      <pc:sldChg chg="del">
        <pc:chgData name="Michal Procházka" userId="ef93e34c-5581-40c0-8a20-f1f2a5b91b08" providerId="ADAL" clId="{01DBDB95-7E6A-4A85-852B-26AD768CAAD3}" dt="2025-04-10T14:18:15.572" v="8" actId="47"/>
        <pc:sldMkLst>
          <pc:docMk/>
          <pc:sldMk cId="1131226858" sldId="12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_ZEMEDELCI\Media%20Relations\Tiskove%20zpravy%20a%20informace\04_TK%20k%20fin&#225;ln&#237;m%20hosp%20v&#253;sledk&#367;m%20v%20zem&#283;d&#283;lstv&#237;\podklady\grafy_k%202024_TK%20hosp%20vysledky_leden%202025_ed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_ZEMEDELCI\Media%20Relations\Tiskove%20zpravy%20a%20informace\04_TK%20k%20fin&#225;ln&#237;m%20hosp%20v&#253;sledk&#367;m%20v%20zem&#283;d&#283;lstv&#237;\podklady\grafy_k%202024_TK%20hosp%20vysledky_leden%202025_ed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_ZEMEDELCI\Media%20Relations\Tiskove%20zpravy%20a%20informace\04_TK%20k%20fin&#225;ln&#237;m%20hosp%20v&#253;sledk&#367;m%20v%20zem&#283;d&#283;lstv&#237;\podklady\grafy_k%202024_TK%20hosp%20vysledky_leden%202025_ed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 dirty="0">
                <a:solidFill>
                  <a:sysClr val="windowText" lastClr="000000"/>
                </a:solidFill>
              </a:rPr>
              <a:t>Průměrný čistý zisk na hektar klesl meziročně o 28 %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557002814788452E-2"/>
          <c:y val="0.11230544248550527"/>
          <c:w val="0.93445710186623476"/>
          <c:h val="0.822137544386009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73-46BF-8403-B38D9A586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'zisk na hektar'!$C$3:$C$8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Predikce ZS 2025</c:v>
                </c:pt>
              </c:strCache>
            </c:strRef>
          </c:cat>
          <c:val>
            <c:numRef>
              <c:f>'zisk na hektar'!$D$3:$D$8</c:f>
              <c:numCache>
                <c:formatCode>#,##0</c:formatCode>
                <c:ptCount val="6"/>
                <c:pt idx="0">
                  <c:v>3351</c:v>
                </c:pt>
                <c:pt idx="1">
                  <c:v>3418</c:v>
                </c:pt>
                <c:pt idx="2">
                  <c:v>6300</c:v>
                </c:pt>
                <c:pt idx="3">
                  <c:v>1800</c:v>
                </c:pt>
                <c:pt idx="4">
                  <c:v>1295</c:v>
                </c:pt>
                <c:pt idx="5">
                  <c:v>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8-4DDE-8809-D4DA98F29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7434575"/>
        <c:axId val="1"/>
      </c:barChart>
      <c:catAx>
        <c:axId val="93743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74345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ysClr val="windowText" lastClr="000000"/>
                </a:solidFill>
              </a:rPr>
              <a:t>Vývoj</a:t>
            </a:r>
            <a:r>
              <a:rPr lang="cs-CZ" b="1" baseline="0">
                <a:solidFill>
                  <a:sysClr val="windowText" lastClr="000000"/>
                </a:solidFill>
              </a:rPr>
              <a:t> zisku a ztráty v sektoru zemědělství v mld. Kč</a:t>
            </a:r>
            <a:endParaRPr lang="cs-CZ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438734476116075E-2"/>
          <c:y val="9.5084656790782512E-2"/>
          <c:w val="0.95009711167236388"/>
          <c:h val="0.893559322033898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0-49D9-8E02-2D9E73BF7B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0-49D9-8E02-2D9E73BF7B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0-49D9-8E02-2D9E73BF7B7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20-49D9-8E02-2D9E73BF7B72}"/>
              </c:ext>
            </c:extLst>
          </c:dPt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20-49D9-8E02-2D9E73BF7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'plná řada 1991-2024'!$A$4:$A$32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2000</c:v>
                </c:pt>
                <c:pt idx="6">
                  <c:v>2001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  <c:pt idx="28">
                  <c:v>Predikce ZS 2025</c:v>
                </c:pt>
              </c:strCache>
            </c:strRef>
          </c:cat>
          <c:val>
            <c:numRef>
              <c:f>'plná řada 1991-2024'!$B$4:$B$32</c:f>
              <c:numCache>
                <c:formatCode>General</c:formatCode>
                <c:ptCount val="29"/>
                <c:pt idx="0">
                  <c:v>-9.1</c:v>
                </c:pt>
                <c:pt idx="1">
                  <c:v>-12.4</c:v>
                </c:pt>
                <c:pt idx="2">
                  <c:v>-9.6999999999999993</c:v>
                </c:pt>
                <c:pt idx="3">
                  <c:v>-4.0999999999999996</c:v>
                </c:pt>
                <c:pt idx="4">
                  <c:v>0.5</c:v>
                </c:pt>
                <c:pt idx="5">
                  <c:v>-1.3</c:v>
                </c:pt>
                <c:pt idx="6">
                  <c:v>2.7</c:v>
                </c:pt>
                <c:pt idx="7">
                  <c:v>8.5</c:v>
                </c:pt>
                <c:pt idx="8">
                  <c:v>7.6</c:v>
                </c:pt>
                <c:pt idx="9">
                  <c:v>7.2</c:v>
                </c:pt>
                <c:pt idx="10">
                  <c:v>10</c:v>
                </c:pt>
                <c:pt idx="11" formatCode="0.0">
                  <c:v>8</c:v>
                </c:pt>
                <c:pt idx="12" formatCode="0.0">
                  <c:v>2.8</c:v>
                </c:pt>
                <c:pt idx="13" formatCode="0.0">
                  <c:v>5.0999999999999996</c:v>
                </c:pt>
                <c:pt idx="14" formatCode="0.0">
                  <c:v>17.100000000000001</c:v>
                </c:pt>
                <c:pt idx="15" formatCode="0.0">
                  <c:v>9.6999999999999993</c:v>
                </c:pt>
                <c:pt idx="16" formatCode="0.0">
                  <c:v>14</c:v>
                </c:pt>
                <c:pt idx="17" formatCode="0.0">
                  <c:v>18.8</c:v>
                </c:pt>
                <c:pt idx="18" formatCode="0.0">
                  <c:v>9</c:v>
                </c:pt>
                <c:pt idx="19" formatCode="0.0">
                  <c:v>11.7</c:v>
                </c:pt>
                <c:pt idx="20" formatCode="0.0">
                  <c:v>12</c:v>
                </c:pt>
                <c:pt idx="21" formatCode="0.0">
                  <c:v>10</c:v>
                </c:pt>
                <c:pt idx="22" formatCode="0.0">
                  <c:v>8.5</c:v>
                </c:pt>
                <c:pt idx="23" formatCode="0.0">
                  <c:v>9.9</c:v>
                </c:pt>
                <c:pt idx="24">
                  <c:v>9.1</c:v>
                </c:pt>
                <c:pt idx="25" formatCode="0.0">
                  <c:v>22</c:v>
                </c:pt>
                <c:pt idx="26" formatCode="0.0">
                  <c:v>6.3</c:v>
                </c:pt>
                <c:pt idx="27" formatCode="0.0">
                  <c:v>4.5</c:v>
                </c:pt>
                <c:pt idx="28" formatCode="0.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20-49D9-8E02-2D9E73BF7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979690799"/>
        <c:axId val="1"/>
      </c:barChart>
      <c:catAx>
        <c:axId val="97969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969079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ysClr val="windowText" lastClr="000000"/>
                </a:solidFill>
              </a:rPr>
              <a:t>Zisk po zdanění (ZSČR) vs podnikatelský důchod (ČSÚ) v zemědělství (mld. Kč)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7823179434546245E-2"/>
          <c:y val="0.11276668304492873"/>
          <c:w val="0.94344754498895556"/>
          <c:h val="0.6954262576933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'zisk vs podnik. duchod'!$B$3</c:f>
              <c:strCache>
                <c:ptCount val="1"/>
                <c:pt idx="0">
                  <c:v>Zisk = hosp. výsledek po zdanění (ZSČR, mld. Kč)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'zisk vs podnik. duchod'!$A$4:$A$16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Predikce ZS 2025</c:v>
                </c:pt>
              </c:strCache>
            </c:strRef>
          </c:cat>
          <c:val>
            <c:numRef>
              <c:f>'zisk vs podnik. duchod'!$B$4:$B$16</c:f>
              <c:numCache>
                <c:formatCode>General</c:formatCode>
                <c:ptCount val="13"/>
                <c:pt idx="0">
                  <c:v>14</c:v>
                </c:pt>
                <c:pt idx="1">
                  <c:v>19</c:v>
                </c:pt>
                <c:pt idx="2">
                  <c:v>9</c:v>
                </c:pt>
                <c:pt idx="3">
                  <c:v>11.7</c:v>
                </c:pt>
                <c:pt idx="4">
                  <c:v>12</c:v>
                </c:pt>
                <c:pt idx="5">
                  <c:v>10</c:v>
                </c:pt>
                <c:pt idx="6">
                  <c:v>8.5</c:v>
                </c:pt>
                <c:pt idx="7">
                  <c:v>9.9</c:v>
                </c:pt>
                <c:pt idx="8">
                  <c:v>9.1</c:v>
                </c:pt>
                <c:pt idx="9">
                  <c:v>22</c:v>
                </c:pt>
                <c:pt idx="10">
                  <c:v>6.3</c:v>
                </c:pt>
                <c:pt idx="11">
                  <c:v>4.5</c:v>
                </c:pt>
                <c:pt idx="1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C-4790-88FE-43E9A7864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432655"/>
        <c:axId val="1"/>
      </c:barChart>
      <c:lineChart>
        <c:grouping val="standard"/>
        <c:varyColors val="0"/>
        <c:ser>
          <c:idx val="1"/>
          <c:order val="1"/>
          <c:tx>
            <c:strRef>
              <c:f>'zisk vs podnik. duchod'!$C$3</c:f>
              <c:strCache>
                <c:ptCount val="1"/>
                <c:pt idx="0">
                  <c:v>Podnikatelský důchod (ČSÚ, mld Kč.)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7155465037338771E-2"/>
                  <c:y val="-5.8072009291521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C-4790-88FE-43E9A7864215}"/>
                </c:ext>
              </c:extLst>
            </c:dLbl>
            <c:dLbl>
              <c:idx val="1"/>
              <c:layout>
                <c:manualLayout>
                  <c:x val="-2.5797691785471828E-2"/>
                  <c:y val="-4.065040650406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AC-4790-88FE-43E9A7864215}"/>
                </c:ext>
              </c:extLst>
            </c:dLbl>
            <c:dLbl>
              <c:idx val="2"/>
              <c:layout>
                <c:manualLayout>
                  <c:x val="-2.0366598778004098E-2"/>
                  <c:y val="4.6457607433217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AC-4790-88FE-43E9A7864215}"/>
                </c:ext>
              </c:extLst>
            </c:dLbl>
            <c:dLbl>
              <c:idx val="3"/>
              <c:layout>
                <c:manualLayout>
                  <c:x val="-1.7651052274270197E-2"/>
                  <c:y val="-3.7746806039488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AC-4790-88FE-43E9A7864215}"/>
                </c:ext>
              </c:extLst>
            </c:dLbl>
            <c:dLbl>
              <c:idx val="4"/>
              <c:layout>
                <c:manualLayout>
                  <c:x val="-2.8513238289205753E-2"/>
                  <c:y val="4.065040650406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AC-4790-88FE-43E9A7864215}"/>
                </c:ext>
              </c:extLst>
            </c:dLbl>
            <c:dLbl>
              <c:idx val="5"/>
              <c:layout>
                <c:manualLayout>
                  <c:x val="-2.4439918533604939E-2"/>
                  <c:y val="4.3554006968641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AC-4790-88FE-43E9A7864215}"/>
                </c:ext>
              </c:extLst>
            </c:dLbl>
            <c:dLbl>
              <c:idx val="6"/>
              <c:layout>
                <c:manualLayout>
                  <c:x val="-2.0366598778004074E-2"/>
                  <c:y val="2.9036004645760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AC-4790-88FE-43E9A7864215}"/>
                </c:ext>
              </c:extLst>
            </c:dLbl>
            <c:dLbl>
              <c:idx val="7"/>
              <c:layout>
                <c:manualLayout>
                  <c:x val="-2.1724372029871011E-2"/>
                  <c:y val="4.6457607433217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AC-4790-88FE-43E9A7864215}"/>
                </c:ext>
              </c:extLst>
            </c:dLbl>
            <c:dLbl>
              <c:idx val="8"/>
              <c:layout>
                <c:manualLayout>
                  <c:x val="-2.0366598778004175E-2"/>
                  <c:y val="-4.9361207897793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AC-4790-88FE-43E9A7864215}"/>
                </c:ext>
              </c:extLst>
            </c:dLbl>
            <c:dLbl>
              <c:idx val="9"/>
              <c:layout>
                <c:manualLayout>
                  <c:x val="-2.0366598778004074E-2"/>
                  <c:y val="-3.48432055749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AC-4790-88FE-43E9A7864215}"/>
                </c:ext>
              </c:extLst>
            </c:dLbl>
            <c:dLbl>
              <c:idx val="10"/>
              <c:layout>
                <c:manualLayout>
                  <c:x val="-1.3639832334391134E-2"/>
                  <c:y val="-8.3905511811023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AC-4790-88FE-43E9A7864215}"/>
                </c:ext>
              </c:extLst>
            </c:dLbl>
            <c:dLbl>
              <c:idx val="11"/>
              <c:layout>
                <c:manualLayout>
                  <c:x val="-2.3082145281737951E-2"/>
                  <c:y val="4.6457607433217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AC-4790-88FE-43E9A786421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'zisk vs podnik. duchod'!$A$4:$A$16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Predikce ZS 2025</c:v>
                </c:pt>
              </c:strCache>
            </c:strRef>
          </c:cat>
          <c:val>
            <c:numRef>
              <c:f>'zisk vs podnik. duchod'!$C$4:$C$16</c:f>
              <c:numCache>
                <c:formatCode>General</c:formatCode>
                <c:ptCount val="13"/>
                <c:pt idx="0">
                  <c:v>16.2</c:v>
                </c:pt>
                <c:pt idx="1">
                  <c:v>23.5</c:v>
                </c:pt>
                <c:pt idx="2">
                  <c:v>17</c:v>
                </c:pt>
                <c:pt idx="3">
                  <c:v>22.5</c:v>
                </c:pt>
                <c:pt idx="4">
                  <c:v>19.600000000000001</c:v>
                </c:pt>
                <c:pt idx="5">
                  <c:v>15.7</c:v>
                </c:pt>
                <c:pt idx="6">
                  <c:v>16</c:v>
                </c:pt>
                <c:pt idx="7">
                  <c:v>19.100000000000001</c:v>
                </c:pt>
                <c:pt idx="8">
                  <c:v>26.4</c:v>
                </c:pt>
                <c:pt idx="9">
                  <c:v>25</c:v>
                </c:pt>
                <c:pt idx="10">
                  <c:v>10.9</c:v>
                </c:pt>
                <c:pt idx="11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DAC-4790-88FE-43E9A7864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432655"/>
        <c:axId val="1"/>
      </c:lineChart>
      <c:catAx>
        <c:axId val="93743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7432655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520337942831783E-2"/>
          <c:y val="0.93194370916401403"/>
          <c:w val="0.80300983272613313"/>
          <c:h val="5.106539342156701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81D1-D621-4167-ADC4-3D6ECFEACA1E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A5C4C-6202-4B54-A4DB-9C1F7980B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74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E97C1864-1691-7710-C827-4275D8E889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EF44EA4D-EC72-C4D1-5585-8938163D5E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6EF4AB75-FFF2-AF87-4241-AF6F98C45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3C8BE-69F9-4C63-A135-25FEC5EC2C36}" type="slidenum">
              <a:rPr lang="cs-CZ" altLang="cs-CZ" sz="1200" smtClean="0"/>
              <a:pPr>
                <a:spcBef>
                  <a:spcPct val="0"/>
                </a:spcBef>
              </a:pPr>
              <a:t>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956D520-FDBE-4A75-AE9C-CA7BA91B8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7376B6D-CB8E-49D9-B2D3-0D8ACC22A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85CC81-A3E4-4C17-A123-54805B30D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10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1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956D520-FDBE-4A75-AE9C-CA7BA91B8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7376B6D-CB8E-49D9-B2D3-0D8ACC22A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85CC81-A3E4-4C17-A123-54805B30D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11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3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982CA-5205-0015-9A8F-C0DFE306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ED56A63-FECB-5F68-1F38-7053C8416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4327C61B-21F4-B64C-09EC-BF92222955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C2A566E5-8D5B-5F72-66E4-9FC1AF578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12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9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956D520-FDBE-4A75-AE9C-CA7BA91B8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7376B6D-CB8E-49D9-B2D3-0D8ACC22A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85CC81-A3E4-4C17-A123-54805B30D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13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9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E97C1864-1691-7710-C827-4275D8E889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EF44EA4D-EC72-C4D1-5585-8938163D5E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6EF4AB75-FFF2-AF87-4241-AF6F98C45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3C8BE-69F9-4C63-A135-25FEC5EC2C36}" type="slidenum">
              <a:rPr lang="cs-CZ" altLang="cs-CZ" sz="1200" smtClean="0"/>
              <a:pPr>
                <a:spcBef>
                  <a:spcPct val="0"/>
                </a:spcBef>
              </a:pPr>
              <a:t>14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6615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956D520-FDBE-4A75-AE9C-CA7BA91B8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7376B6D-CB8E-49D9-B2D3-0D8ACC22A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85CC81-A3E4-4C17-A123-54805B30D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2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956D520-FDBE-4A75-AE9C-CA7BA91B8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7376B6D-CB8E-49D9-B2D3-0D8ACC22A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85CC81-A3E4-4C17-A123-54805B30D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3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7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6E6F8-C6FD-9BA6-3737-03399D30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72A3E44-AC16-FFCC-A35D-1D33DC9EDD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EE33886C-38AD-7ACE-76CF-DC72393EDC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1051D249-0CAB-4601-C86B-EBBD53FDE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4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3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85F3-6EE7-1E0C-A347-8BB03A86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01556FE9-F520-123E-C5D3-63022064D5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CE59964B-6A0B-9E76-8EB3-EF99DF339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9B42203C-F60E-94DC-E0F3-0DFA5C59B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5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E91E-75E0-7EB7-BD08-21AA2208D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ADC50F49-5AD1-C118-758C-E0BA1522EF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337A3674-EC9C-F39F-4410-F8E1BCB6D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11825EB-90E4-875B-6C1D-D7C50B25B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6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1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956D520-FDBE-4A75-AE9C-CA7BA91B8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7376B6D-CB8E-49D9-B2D3-0D8ACC22A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85CC81-A3E4-4C17-A123-54805B30D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7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0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5BE47-1AD1-EA61-BB0B-4AA724A4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A1DACC37-DA69-683C-4D3A-E4F74B9CF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B3365467-7040-337D-5E53-F2DA347C0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21A46182-0802-414C-CFA4-5DE91DAAC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EC72B7-C8D9-4725-BFD5-3EF6F3DA4819}" type="slidenum">
              <a:rPr lang="cs-CZ" altLang="cs-CZ" sz="1200" smtClean="0">
                <a:latin typeface="Calibri" panose="020F0502020204030204" pitchFamily="34" charset="0"/>
              </a:rPr>
              <a:pPr/>
              <a:t>8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0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B249-07A2-D029-DCEB-44E6927F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3DBAE7-685E-7E87-6E23-BAF67C256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9132B46-F1E0-F78B-1681-80AC91AD6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Nejde o velikost zemědělce, ale píli a snahu (schopnost produkovat)!! . Snaha státu srovnat ČPH na stejnou úroveň u všech je demotivující, destrukční a v konečném důsledku i drahé vyhazování finančních zdrojů.. Čím je společnost větší a </a:t>
            </a:r>
            <a:r>
              <a:rPr lang="cs-CZ" dirty="0" err="1"/>
              <a:t>produkčnější</a:t>
            </a:r>
            <a:r>
              <a:rPr lang="cs-CZ" dirty="0"/>
              <a:t> tím má u něj stát pozitivnější bilanci a naopak. Máme v poměru k EU 2/3 produkci na ha a proto oni vyprodukují více, více zdaní a …….</a:t>
            </a:r>
          </a:p>
          <a:p>
            <a:r>
              <a:rPr lang="cs-CZ" dirty="0"/>
              <a:t>Výsledek dlouhodobějšího fungování systému - tohoto nastavení je že střední produkční zemědělci se rozpadají na dvě strany – na malé neprodukční s vyšší podporou, a nebo se stávají součástí ještě větších holdingů….</a:t>
            </a:r>
          </a:p>
          <a:p>
            <a:r>
              <a:rPr lang="cs-CZ" dirty="0"/>
              <a:t>Bez práce nejsou koláče.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FBE231-A431-2D64-DC07-2FA76EC39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13362-81E8-47D1-BBE7-7C5584B8B25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06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516F6-DC19-48CB-8A14-7C6FD11DC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BF575D-D9FC-4D05-A4F4-452E19E0A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DB1651-12ED-4CB9-B9BF-4837C437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C12EC6-8D46-4AF3-AA55-BABE0671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F225EE-EFA4-4C66-B3CE-CC79A2B5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56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72C95-B6D6-4FD9-A2F6-3E885C87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7EDEC9-4290-4DBF-AC88-C0AE52CCF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3618C5-FAB3-4A88-ACAA-7CE749E5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31051-0CC8-478B-9F63-4271BB2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6E97B4-244A-4445-8FA3-7B95FD12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24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849E0B-5742-423E-996E-B79F09609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33D2B2-636E-423A-B630-CFDD0C345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278154-A173-40F9-9E50-BC6C0EE7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C7B8E-2C8A-4C10-9546-FEAE3DDF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1C93E-D7CE-423F-B596-6B78509A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74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FF1DE-014F-44DC-B790-E685A235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52F45-2CC3-434A-AB6E-CF8E5C07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57320A-5FFD-4A35-B3B5-05CD56E8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617F06-74BD-422C-B107-6319DFDB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6E74C-0874-4CA4-947E-CE526C9A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93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84D4-5102-44B7-92C3-438F96A1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47922C-9C78-4D41-B2DC-BC5546EC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503680-291A-471E-A4EC-21B81E57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3B3A9B-DFCA-4518-AA23-CAE0CE79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878DFE-4489-4F43-871D-8BFC257B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D1236-AA62-467B-8A21-A07A2519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C678A-5949-4918-82C9-BFEC40CA3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FACE38-F36F-4C85-BA29-C93E34E2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41C38C-A93D-454F-944E-AAF6386E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98EED1-590C-46B5-B5FD-10B71C04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815C17-B67C-4B46-9D39-E5BDFC93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85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8D9B7-EDA8-45C5-8E4D-E74C2307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52D5C5-73E8-47EE-809F-FCA065EE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8A8C1B-E2EC-4C26-BCC5-39FE1DD96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DD60F3-5E16-4BE4-92FC-788F5D5BE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464B47-E460-41A7-B5CF-CD71003EC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007B31-67E9-4EB7-929E-120118E8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092800-1CA0-4ABF-AEBE-A009CC4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B626D4-F27C-48F5-8185-872D001A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2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B709A-A7FD-492D-AACE-3DE9A532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589E47-752D-4776-9AC8-135B82CF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7E1AD5-D19F-46DC-9E1F-25B9A9D7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F7A6F7-6AF3-42B7-82BD-61ECC91B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919E49-C952-42D3-9070-11B91E9A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1C0D31-D40E-4474-AD10-385A33C8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DF2B83-4B8D-40E8-A58B-BF7429FD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8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7F9B9-69AB-4131-B0AD-7694438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9C9047-D36D-4735-A085-08BEC3BC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6AC9D5-7B1F-47A9-93FF-BEF22E2F6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A5902B-B184-4976-9DF8-E9949E61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6114DF-79F3-498A-A61D-62D2E04C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5D9A8-5839-447E-A8A0-DBEA9D6D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96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5B9A3-CB3E-4DF0-967C-9B780CEE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AB8F66-DC4C-48F7-B497-8015DC34C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33966F-7B32-4BC7-AACC-DD8D0387B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7D6973-C83A-448F-AC86-1BA08A65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32E9A2-B106-4EC4-AC12-BF6512E7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C2453D-15E9-49A9-8D09-CFB3FD27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5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DD905B-6DE8-4CC2-A673-47E3B61A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87679B-F840-4C04-8129-2905F442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4BDFC0-B2D8-4335-B834-C273F197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AB5D-F234-470F-873B-8D47D86C7C36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ABECF-831C-4841-AE4E-89DA32B9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0E475-68F8-4C54-829C-FBA21606C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BC5E-82DB-4D2F-80A1-36451F2FD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6" descr="obrazek.png">
            <a:extLst>
              <a:ext uri="{FF2B5EF4-FFF2-40B4-BE49-F238E27FC236}">
                <a16:creationId xmlns:a16="http://schemas.microsoft.com/office/drawing/2014/main" id="{466138E0-F71E-A67C-D6E2-CA0F1ADED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60" y="1078571"/>
            <a:ext cx="3549041" cy="37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C44D5A-9BBF-FD01-CF6D-B526E172C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2"/>
            <a:ext cx="12211903" cy="6856957"/>
          </a:xfrm>
          <a:prstGeom prst="rect">
            <a:avLst/>
          </a:prstGeom>
        </p:spPr>
      </p:pic>
      <p:sp>
        <p:nvSpPr>
          <p:cNvPr id="3076" name="TextovéPole 6">
            <a:extLst>
              <a:ext uri="{FF2B5EF4-FFF2-40B4-BE49-F238E27FC236}">
                <a16:creationId xmlns:a16="http://schemas.microsoft.com/office/drawing/2014/main" id="{F13B19BF-6079-0BC4-6349-2D349609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00" y="230104"/>
            <a:ext cx="875094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>
                <a:solidFill>
                  <a:schemeClr val="bg1"/>
                </a:solidFill>
                <a:latin typeface="Arial" panose="020B0604020202020204" pitchFamily="34" charset="0"/>
              </a:rPr>
              <a:t>Hospodářský výsledek zemědělství za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</a:rPr>
              <a:t>Tisková konference</a:t>
            </a:r>
          </a:p>
        </p:txBody>
      </p:sp>
      <p:sp>
        <p:nvSpPr>
          <p:cNvPr id="3078" name="TextovéPole 8">
            <a:extLst>
              <a:ext uri="{FF2B5EF4-FFF2-40B4-BE49-F238E27FC236}">
                <a16:creationId xmlns:a16="http://schemas.microsoft.com/office/drawing/2014/main" id="{4A1F725A-A1AE-D117-8365-D8320E63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3" y="5833135"/>
            <a:ext cx="2488826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77" dirty="0">
                <a:solidFill>
                  <a:srgbClr val="004B30"/>
                </a:solidFill>
                <a:latin typeface="Arial" panose="020B0604020202020204" pitchFamily="34" charset="0"/>
              </a:rPr>
              <a:t>10. dubna 2025</a:t>
            </a:r>
          </a:p>
        </p:txBody>
      </p:sp>
      <p:sp>
        <p:nvSpPr>
          <p:cNvPr id="2" name="TextovéPole 8">
            <a:extLst>
              <a:ext uri="{FF2B5EF4-FFF2-40B4-BE49-F238E27FC236}">
                <a16:creationId xmlns:a16="http://schemas.microsoft.com/office/drawing/2014/main" id="{42C6B802-E5ED-4EDB-A37A-BA1DD3A2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3" y="3555605"/>
            <a:ext cx="4192827" cy="5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65" b="1" dirty="0">
                <a:solidFill>
                  <a:srgbClr val="004B30"/>
                </a:solidFill>
                <a:latin typeface="Arial" panose="020B0604020202020204" pitchFamily="34" charset="0"/>
              </a:rPr>
              <a:t>Ing. Martin Pýcha</a:t>
            </a:r>
          </a:p>
        </p:txBody>
      </p:sp>
      <p:sp>
        <p:nvSpPr>
          <p:cNvPr id="3" name="TextovéPole 8">
            <a:extLst>
              <a:ext uri="{FF2B5EF4-FFF2-40B4-BE49-F238E27FC236}">
                <a16:creationId xmlns:a16="http://schemas.microsoft.com/office/drawing/2014/main" id="{67FAE077-2C20-F37E-9D72-B951004FF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00" y="4121626"/>
            <a:ext cx="4192827" cy="53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902" i="1" dirty="0">
                <a:solidFill>
                  <a:srgbClr val="004B30"/>
                </a:solidFill>
                <a:latin typeface="Arial" panose="020B0604020202020204" pitchFamily="34" charset="0"/>
              </a:rPr>
              <a:t>předseda ZS ČR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19C56AB-BA45-4A3F-8272-CD255259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376920"/>
            <a:ext cx="8934450" cy="8053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Zisk vs podnikatelský důchod</a:t>
            </a: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BC1ED676-F231-494E-9E29-E6514515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1CBDF07-9B68-5486-6916-0EA542540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44611"/>
              </p:ext>
            </p:extLst>
          </p:nvPr>
        </p:nvGraphicFramePr>
        <p:xfrm>
          <a:off x="509287" y="1238250"/>
          <a:ext cx="10273966" cy="537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08792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19C56AB-BA45-4A3F-8272-CD255259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376920"/>
            <a:ext cx="8934450" cy="8053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 důchod není zisk</a:t>
            </a: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BC1ED676-F231-494E-9E29-E6514515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A78DE7-5E9F-CD4A-1DD0-031A1DE2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76" y="1528071"/>
            <a:ext cx="6320200" cy="47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203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27DE2-ECC4-0505-819F-B921ECDC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57BBF0F2-EDBB-7E47-DD40-6B3EB929A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728" y="1381689"/>
            <a:ext cx="11217671" cy="471099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cs-CZ" altLang="cs-CZ" sz="3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cs-CZ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Zisk za rok 2024 na úrovni 50 % roku 2004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cs-CZ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Nejvíce postižené kraje Jihočeský, Plzeňský, Olomoucký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cs-CZ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Nejvíce postižené střední a větší podniky a farmy – až 82% pokles ziskovosti v letech 2022/2023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cs-CZ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Ústavní soud zamítl stížnost na neférovost nastavení redistributivní platby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cs-CZ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Zisk nelze zaměňovat s podnikatelským důchodem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</a:pPr>
            <a:endParaRPr lang="cs-CZ" sz="2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cs-CZ" altLang="cs-CZ" sz="36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8135F0E4-BCDB-082F-99C0-FC354BB0C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992C41B-BFE8-921E-75B4-1A9AD1692B69}"/>
              </a:ext>
            </a:extLst>
          </p:cNvPr>
          <p:cNvSpPr txBox="1">
            <a:spLocks/>
          </p:cNvSpPr>
          <p:nvPr/>
        </p:nvSpPr>
        <p:spPr>
          <a:xfrm>
            <a:off x="361951" y="376920"/>
            <a:ext cx="8934450" cy="8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30325528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19C56AB-BA45-4A3F-8272-CD255259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956489"/>
            <a:ext cx="12192000" cy="184700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cs-CZ" altLang="cs-CZ" sz="32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 pro vaše dotazy</a:t>
            </a:r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cs-CZ" altLang="cs-CZ" sz="32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BC1ED676-F231-494E-9E29-E6514515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0544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6" descr="obrazek.png">
            <a:extLst>
              <a:ext uri="{FF2B5EF4-FFF2-40B4-BE49-F238E27FC236}">
                <a16:creationId xmlns:a16="http://schemas.microsoft.com/office/drawing/2014/main" id="{466138E0-F71E-A67C-D6E2-CA0F1ADED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60" y="1078571"/>
            <a:ext cx="3549041" cy="37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C44D5A-9BBF-FD01-CF6D-B526E172C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2"/>
            <a:ext cx="12211903" cy="6856957"/>
          </a:xfrm>
          <a:prstGeom prst="rect">
            <a:avLst/>
          </a:prstGeom>
        </p:spPr>
      </p:pic>
      <p:sp>
        <p:nvSpPr>
          <p:cNvPr id="3076" name="TextovéPole 6">
            <a:extLst>
              <a:ext uri="{FF2B5EF4-FFF2-40B4-BE49-F238E27FC236}">
                <a16:creationId xmlns:a16="http://schemas.microsoft.com/office/drawing/2014/main" id="{F13B19BF-6079-0BC4-6349-2D349609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16" y="283816"/>
            <a:ext cx="8750942" cy="101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986" b="1" dirty="0">
                <a:solidFill>
                  <a:schemeClr val="bg1"/>
                </a:solidFill>
                <a:latin typeface="Arial" panose="020B0604020202020204" pitchFamily="34" charset="0"/>
              </a:rPr>
              <a:t>Děkujeme</a:t>
            </a:r>
          </a:p>
        </p:txBody>
      </p:sp>
      <p:sp>
        <p:nvSpPr>
          <p:cNvPr id="3077" name="TextovéPole 7">
            <a:extLst>
              <a:ext uri="{FF2B5EF4-FFF2-40B4-BE49-F238E27FC236}">
                <a16:creationId xmlns:a16="http://schemas.microsoft.com/office/drawing/2014/main" id="{19E95A77-245B-8831-94FD-FF9B5E3F9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3" y="1297299"/>
            <a:ext cx="6867718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353" b="1" dirty="0">
                <a:solidFill>
                  <a:schemeClr val="bg1"/>
                </a:solidFill>
                <a:latin typeface="Arial" panose="020B0604020202020204" pitchFamily="34" charset="0"/>
              </a:rPr>
              <a:t>za pozornost!</a:t>
            </a:r>
          </a:p>
        </p:txBody>
      </p:sp>
      <p:sp>
        <p:nvSpPr>
          <p:cNvPr id="3078" name="TextovéPole 8">
            <a:extLst>
              <a:ext uri="{FF2B5EF4-FFF2-40B4-BE49-F238E27FC236}">
                <a16:creationId xmlns:a16="http://schemas.microsoft.com/office/drawing/2014/main" id="{4A1F725A-A1AE-D117-8365-D8320E63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3" y="6053054"/>
            <a:ext cx="2488826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77" dirty="0">
                <a:solidFill>
                  <a:srgbClr val="004B30"/>
                </a:solidFill>
                <a:latin typeface="Arial" panose="020B0604020202020204" pitchFamily="34" charset="0"/>
              </a:rPr>
              <a:t>10. dubna 2025</a:t>
            </a:r>
          </a:p>
        </p:txBody>
      </p:sp>
    </p:spTree>
    <p:extLst>
      <p:ext uri="{BB962C8B-B14F-4D97-AF65-F5344CB8AC3E}">
        <p14:creationId xmlns:p14="http://schemas.microsoft.com/office/powerpoint/2010/main" val="317953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19C56AB-BA45-4A3F-8272-CD255259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376920"/>
            <a:ext cx="8934450" cy="8053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tiskové konference</a:t>
            </a: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BC1ED676-F231-494E-9E29-E6514515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BA5102F-CB7B-1AFC-C3BD-7FB718DA71B5}"/>
              </a:ext>
            </a:extLst>
          </p:cNvPr>
          <p:cNvSpPr txBox="1">
            <a:spLocks/>
          </p:cNvSpPr>
          <p:nvPr/>
        </p:nvSpPr>
        <p:spPr>
          <a:xfrm>
            <a:off x="385763" y="1749347"/>
            <a:ext cx="11420474" cy="4114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Finální výsledky hospodaření v odvětví zemědělství po uzavření finančního roku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Vývoj hospodářského výsledky v ČR v čase</a:t>
            </a:r>
          </a:p>
          <a:p>
            <a:pPr fontAlgn="base">
              <a:lnSpc>
                <a:spcPct val="150000"/>
              </a:lnSpc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Hospodaření zemědělských podniků dle velikosti a vliv nově nastavené redistributivní platby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Porovnání hospodářského výsledku (zisku) s výsledky podnikatelského důchodu (zveřejňuje ČSÚ) a vysvětlení souvislostí metodiky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Komentář k usnesení Ústavního soudu k stížnosti na neférové nastavení redistributivní platby na prvních 150 hektarů.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744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19C56AB-BA45-4A3F-8272-CD255259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376920"/>
            <a:ext cx="8934450" cy="805320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Finální výsledky hospodaření za r. 2024</a:t>
            </a: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BC1ED676-F231-494E-9E29-E6514515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BA5102F-CB7B-1AFC-C3BD-7FB718DA71B5}"/>
              </a:ext>
            </a:extLst>
          </p:cNvPr>
          <p:cNvSpPr txBox="1">
            <a:spLocks/>
          </p:cNvSpPr>
          <p:nvPr/>
        </p:nvSpPr>
        <p:spPr>
          <a:xfrm>
            <a:off x="434837" y="1964524"/>
            <a:ext cx="7032762" cy="22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Průměrný čistý zisk na hektar =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1 295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(vs 2023: 1 800 Kč)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Přepočet na celé odvětví =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4,5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mld. Kč 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(vs 2023: 6,3 mld. Kč.)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Průměrný zisk na zemědělský podnik =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151 276 Kč 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E3A71E-F98F-86AB-EBFC-A47D34897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975" y="1665243"/>
            <a:ext cx="4533074" cy="249954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F858AB-CC4D-23BE-7FBE-495103A110E6}"/>
              </a:ext>
            </a:extLst>
          </p:cNvPr>
          <p:cNvSpPr txBox="1"/>
          <p:nvPr/>
        </p:nvSpPr>
        <p:spPr>
          <a:xfrm>
            <a:off x="398394" y="4300359"/>
            <a:ext cx="11395212" cy="2405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HLAVNÍ PŘÍČINY NEGATIVNÍ SITUACE: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ceny zemědělských výrobců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vznikají mimo vliv zemědělců, do konce roku 2024 klesaly 16 měsíců v řadě, nyní se v případě některých komodit stabilizují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nestabilní podnikatelské prostředí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vysoké náklady (energie, pohonné hmoty, daně, pacht) a náklady na povinnosti uložené evropskou a českou legislativou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změna dotační politiky od r. 2023 – bezprecedentně vysoká redistributivní platba na prvních 150 ha</a:t>
            </a:r>
          </a:p>
        </p:txBody>
      </p:sp>
    </p:spTree>
    <p:extLst>
      <p:ext uri="{BB962C8B-B14F-4D97-AF65-F5344CB8AC3E}">
        <p14:creationId xmlns:p14="http://schemas.microsoft.com/office/powerpoint/2010/main" val="199265523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0491-A079-740C-FF96-18F0B021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1EBC7AE-B5BA-BBDD-4406-1CAF147C3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181" y="376920"/>
            <a:ext cx="8648219" cy="805320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4B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Zisk na hektar je téměř o třetinu nižší</a:t>
            </a:r>
            <a:endParaRPr lang="cs-CZ" sz="32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C1EC2A5D-EB33-FAEA-3C09-601233CC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69B27E1-02A1-589B-72D0-48EEDCBCE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45022"/>
              </p:ext>
            </p:extLst>
          </p:nvPr>
        </p:nvGraphicFramePr>
        <p:xfrm>
          <a:off x="648182" y="1317812"/>
          <a:ext cx="10270830" cy="516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01440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280DC-0E14-0596-DFE5-02519406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5F8AE990-2670-D832-A8A0-FF3DD6271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710" y="335214"/>
            <a:ext cx="8648219" cy="805320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cs-CZ" sz="3100" b="1" dirty="0">
                <a:solidFill>
                  <a:srgbClr val="004B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Zisk odvětví o polovinu nižší než před 20 lety </a:t>
            </a:r>
            <a:endParaRPr lang="cs-CZ" sz="31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DE50C109-E206-9B02-4E26-5EBAD4485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2700A56-86C3-B347-48DA-57144D81E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149467"/>
              </p:ext>
            </p:extLst>
          </p:nvPr>
        </p:nvGraphicFramePr>
        <p:xfrm>
          <a:off x="308658" y="1290022"/>
          <a:ext cx="11717438" cy="534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509463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5A58D-78F1-4045-D46E-E42AF458E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9F3CB54B-E169-454F-154B-076C0F1F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08" y="420816"/>
            <a:ext cx="8648219" cy="805320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cs-CZ" sz="3100" b="1" dirty="0">
                <a:solidFill>
                  <a:srgbClr val="004B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Nejvíce postižené kraje</a:t>
            </a:r>
            <a:endParaRPr lang="cs-CZ" sz="3100" b="1" dirty="0">
              <a:solidFill>
                <a:srgbClr val="004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914EC79F-490E-745C-95A5-E48F0C100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4DD3F3F-199F-978A-A747-514AEAB80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5642"/>
              </p:ext>
            </p:extLst>
          </p:nvPr>
        </p:nvGraphicFramePr>
        <p:xfrm>
          <a:off x="1667807" y="2649820"/>
          <a:ext cx="8240122" cy="2579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61">
                  <a:extLst>
                    <a:ext uri="{9D8B030D-6E8A-4147-A177-3AD203B41FA5}">
                      <a16:colId xmlns:a16="http://schemas.microsoft.com/office/drawing/2014/main" val="1439844810"/>
                    </a:ext>
                  </a:extLst>
                </a:gridCol>
                <a:gridCol w="4120061">
                  <a:extLst>
                    <a:ext uri="{9D8B030D-6E8A-4147-A177-3AD203B41FA5}">
                      <a16:colId xmlns:a16="http://schemas.microsoft.com/office/drawing/2014/main" val="1334680329"/>
                    </a:ext>
                  </a:extLst>
                </a:gridCol>
              </a:tblGrid>
              <a:tr h="421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kern="100" dirty="0">
                          <a:solidFill>
                            <a:schemeClr val="tx1"/>
                          </a:solidFill>
                          <a:effectLst/>
                        </a:rPr>
                        <a:t>Zisk pod 1 000 Kč/ha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Jihočeský, Plzeňský, Olomoucký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93986"/>
                  </a:ext>
                </a:extLst>
              </a:tr>
              <a:tr h="1316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kern="100" dirty="0">
                          <a:solidFill>
                            <a:schemeClr val="tx1"/>
                          </a:solidFill>
                          <a:effectLst/>
                        </a:rPr>
                        <a:t>Zisk pod 2 000 Kč/ha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Liberecký, Ústecký, Středočeský, Královéhradecký, Pardubický, Moravskoslezský, Jihomoravský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47223"/>
                  </a:ext>
                </a:extLst>
              </a:tr>
              <a:tr h="421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kern="100" dirty="0">
                          <a:solidFill>
                            <a:schemeClr val="tx1"/>
                          </a:solidFill>
                          <a:effectLst/>
                        </a:rPr>
                        <a:t>Zisk pod 3 000 Kč/ha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Zlínský, Vysočina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6206"/>
                  </a:ext>
                </a:extLst>
              </a:tr>
              <a:tr h="421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kern="100" dirty="0">
                          <a:solidFill>
                            <a:schemeClr val="tx1"/>
                          </a:solidFill>
                          <a:effectLst/>
                        </a:rPr>
                        <a:t>Zisk nad 4 000 Kč/ha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Žádný kraj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97994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771066D-CA63-55E5-07B7-FD30449762EF}"/>
              </a:ext>
            </a:extLst>
          </p:cNvPr>
          <p:cNvSpPr txBox="1"/>
          <p:nvPr/>
        </p:nvSpPr>
        <p:spPr>
          <a:xfrm>
            <a:off x="810227" y="1965468"/>
            <a:ext cx="9780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Zisk v zemědělství na hektar zemědělské půdy v r. 2024 dle krajů 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88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19C56AB-BA45-4A3F-8272-CD255259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820" y="373204"/>
            <a:ext cx="9199492" cy="8053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31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Pokles ziskovosti - nejvíce postižené podniky</a:t>
            </a: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BC1ED676-F231-494E-9E29-E6514515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36836F5-34E0-1FCF-4CF3-4489078D3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32370"/>
              </p:ext>
            </p:extLst>
          </p:nvPr>
        </p:nvGraphicFramePr>
        <p:xfrm>
          <a:off x="161335" y="2598603"/>
          <a:ext cx="11869331" cy="375256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86098">
                  <a:extLst>
                    <a:ext uri="{9D8B030D-6E8A-4147-A177-3AD203B41FA5}">
                      <a16:colId xmlns:a16="http://schemas.microsoft.com/office/drawing/2014/main" val="1951235388"/>
                    </a:ext>
                  </a:extLst>
                </a:gridCol>
                <a:gridCol w="1573078">
                  <a:extLst>
                    <a:ext uri="{9D8B030D-6E8A-4147-A177-3AD203B41FA5}">
                      <a16:colId xmlns:a16="http://schemas.microsoft.com/office/drawing/2014/main" val="1026039865"/>
                    </a:ext>
                  </a:extLst>
                </a:gridCol>
                <a:gridCol w="1887752">
                  <a:extLst>
                    <a:ext uri="{9D8B030D-6E8A-4147-A177-3AD203B41FA5}">
                      <a16:colId xmlns:a16="http://schemas.microsoft.com/office/drawing/2014/main" val="3108279724"/>
                    </a:ext>
                  </a:extLst>
                </a:gridCol>
                <a:gridCol w="1851950">
                  <a:extLst>
                    <a:ext uri="{9D8B030D-6E8A-4147-A177-3AD203B41FA5}">
                      <a16:colId xmlns:a16="http://schemas.microsoft.com/office/drawing/2014/main" val="4226405700"/>
                    </a:ext>
                  </a:extLst>
                </a:gridCol>
                <a:gridCol w="2037144">
                  <a:extLst>
                    <a:ext uri="{9D8B030D-6E8A-4147-A177-3AD203B41FA5}">
                      <a16:colId xmlns:a16="http://schemas.microsoft.com/office/drawing/2014/main" val="126215390"/>
                    </a:ext>
                  </a:extLst>
                </a:gridCol>
                <a:gridCol w="1733309">
                  <a:extLst>
                    <a:ext uri="{9D8B030D-6E8A-4147-A177-3AD203B41FA5}">
                      <a16:colId xmlns:a16="http://schemas.microsoft.com/office/drawing/2014/main" val="1654745260"/>
                    </a:ext>
                  </a:extLst>
                </a:gridCol>
              </a:tblGrid>
              <a:tr h="3588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Jednotka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>
                          <a:effectLst/>
                        </a:rPr>
                        <a:t>Velikost podniku</a:t>
                      </a:r>
                      <a:endParaRPr lang="cs-CZ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778"/>
                  </a:ext>
                </a:extLst>
              </a:tr>
              <a:tr h="7034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b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(V–VI)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  <a:b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(VII–IX)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</a:t>
                      </a:r>
                      <a:b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(X–XI)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největší</a:t>
                      </a:r>
                      <a:b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(XII–XIV)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4680789"/>
                  </a:ext>
                </a:extLst>
              </a:tr>
              <a:tr h="703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Důchod ze zemědělské činnosti 2022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Kč/ha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10 022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9 951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8 511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7 833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8620641"/>
                  </a:ext>
                </a:extLst>
              </a:tr>
              <a:tr h="703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Důchod ze zemědělské činnosti 2023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Kč/ha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9 220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8 529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1 490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2 894</a:t>
                      </a:r>
                      <a:endParaRPr lang="cs-CZ" sz="1800" kern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9884861"/>
                  </a:ext>
                </a:extLst>
              </a:tr>
              <a:tr h="35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Pokles ziskovosti 2022/2023 v Kč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Kč/ha</a:t>
                      </a:r>
                      <a:endParaRPr lang="cs-CZ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-802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-1 423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-7 021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-4 939</a:t>
                      </a:r>
                      <a:endParaRPr lang="cs-C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5413980"/>
                  </a:ext>
                </a:extLst>
              </a:tr>
              <a:tr h="35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Pokles ziskovosti v %</a:t>
                      </a:r>
                      <a:endParaRPr lang="cs-CZ" sz="180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s-CZ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cs-CZ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-14%</a:t>
                      </a:r>
                      <a:endParaRPr lang="cs-CZ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-82%</a:t>
                      </a:r>
                      <a:endParaRPr lang="cs-CZ" sz="18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-63%</a:t>
                      </a:r>
                      <a:endParaRPr lang="cs-CZ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1461215"/>
                  </a:ext>
                </a:extLst>
              </a:tr>
              <a:tr h="35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Velikosti podniků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143,7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663,7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kern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1 645 ha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741740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7DA113D-4B43-05FF-B46B-94E0CED20DEA}"/>
              </a:ext>
            </a:extLst>
          </p:cNvPr>
          <p:cNvSpPr txBox="1"/>
          <p:nvPr/>
        </p:nvSpPr>
        <p:spPr>
          <a:xfrm>
            <a:off x="161335" y="1608582"/>
            <a:ext cx="117808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Změnou redistributivní platby mezi lety 2022 as 2023 jsou nejvíce postiženy střední podniky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(„velký“ podnik dle FADN = průměrná velikost 663,7 ha = reálně středně velký podnik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cs-CZ" altLang="cs-CZ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1DE27E-98AF-99CB-8909-ACED34BC278D}"/>
              </a:ext>
            </a:extLst>
          </p:cNvPr>
          <p:cNvSpPr txBox="1"/>
          <p:nvPr/>
        </p:nvSpPr>
        <p:spPr>
          <a:xfrm>
            <a:off x="-62753" y="6416128"/>
            <a:ext cx="6510758" cy="31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>
              <a:lnSpc>
                <a:spcPct val="107000"/>
              </a:lnSpc>
              <a:spcAft>
                <a:spcPts val="800"/>
              </a:spcAft>
            </a:pPr>
            <a:r>
              <a:rPr lang="cs-CZ" sz="1400" i="1" kern="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Zdroj: Výběr dat z tabulky B1, FADN 2022,2023, ÚZEI</a:t>
            </a:r>
            <a:endParaRPr lang="cs-CZ" sz="2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1339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C48BB-45CC-D01F-3943-D5DF005B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EBE48888-E946-3074-6805-9C91A6897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376920"/>
            <a:ext cx="8934450" cy="8053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Ústavní stížnost </a:t>
            </a:r>
            <a:r>
              <a:rPr lang="cs-CZ" altLang="cs-CZ" sz="3200" b="1" dirty="0" err="1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redistributivní</a:t>
            </a: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platba</a:t>
            </a:r>
          </a:p>
        </p:txBody>
      </p:sp>
      <p:pic>
        <p:nvPicPr>
          <p:cNvPr id="29700" name="Obrázek 5">
            <a:extLst>
              <a:ext uri="{FF2B5EF4-FFF2-40B4-BE49-F238E27FC236}">
                <a16:creationId xmlns:a16="http://schemas.microsoft.com/office/drawing/2014/main" id="{6343B60A-F563-B966-9CE6-C07C7B42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9" y="152624"/>
            <a:ext cx="2516001" cy="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BE6807E-FE4D-C7D2-52FE-50D9E46B0F25}"/>
              </a:ext>
            </a:extLst>
          </p:cNvPr>
          <p:cNvSpPr txBox="1">
            <a:spLocks/>
          </p:cNvSpPr>
          <p:nvPr/>
        </p:nvSpPr>
        <p:spPr>
          <a:xfrm>
            <a:off x="385763" y="1749347"/>
            <a:ext cx="11420474" cy="4114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Ústavní soud zamítl změnu nařízení vlády o přímých platbách s poukazem na to, že se jedná o politické rozhodnutí</a:t>
            </a:r>
          </a:p>
          <a:p>
            <a:pPr algn="l" fontAlgn="base">
              <a:lnSpc>
                <a:spcPct val="150000"/>
              </a:lnSpc>
            </a:pP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Ústavní soud odmítl změnu Strategického plánu SZP s poukazem na to, že se nejedná výhradně o součást české legislativy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Zemědělský svaz rozhodnutí respektuje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ale třeba upozornit, že sazba tak zvané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redistributivní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platby na prvních 150 hektarů ve výši 23 % poškozuje zejména střední zemědělce, kteří stojí za produkcí většiny potravin v ČR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0803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2582-6FA1-162A-F4C3-0ED659BD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6">
            <a:extLst>
              <a:ext uri="{FF2B5EF4-FFF2-40B4-BE49-F238E27FC236}">
                <a16:creationId xmlns:a16="http://schemas.microsoft.com/office/drawing/2014/main" id="{60E75BC9-2F2E-06EA-ADA8-CFCEEEF0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5" y="203781"/>
            <a:ext cx="9072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004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Současně někteří žijí hlavně z dotací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DA668A4-080B-7394-FF11-BFC34048E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88415"/>
            <a:ext cx="1532352" cy="452043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C400A1A-DACF-331D-6D65-765387683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168" y="1478045"/>
            <a:ext cx="10891562" cy="534963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90AEA8-CD7C-56F7-BEB8-C0DED6C969B7}"/>
              </a:ext>
            </a:extLst>
          </p:cNvPr>
          <p:cNvSpPr txBox="1"/>
          <p:nvPr/>
        </p:nvSpPr>
        <p:spPr>
          <a:xfrm>
            <a:off x="419167" y="941389"/>
            <a:ext cx="10812049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800" dirty="0">
                <a:solidFill>
                  <a:srgbClr val="004B30"/>
                </a:solidFill>
                <a:latin typeface="Arial" panose="020B0604020202020204" pitchFamily="34" charset="0"/>
              </a:rPr>
              <a:t>Dotace u některých (neprodukčních) zemědělců tvoří až 85 % příjmů</a:t>
            </a:r>
          </a:p>
        </p:txBody>
      </p:sp>
    </p:spTree>
    <p:extLst>
      <p:ext uri="{BB962C8B-B14F-4D97-AF65-F5344CB8AC3E}">
        <p14:creationId xmlns:p14="http://schemas.microsoft.com/office/powerpoint/2010/main" val="3303713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C756C114A72C4D93EDE88945F04AF4" ma:contentTypeVersion="14" ma:contentTypeDescription="Vytvoří nový dokument" ma:contentTypeScope="" ma:versionID="0f5be350909e1381f08b5a026f78b1c6">
  <xsd:schema xmlns:xsd="http://www.w3.org/2001/XMLSchema" xmlns:xs="http://www.w3.org/2001/XMLSchema" xmlns:p="http://schemas.microsoft.com/office/2006/metadata/properties" xmlns:ns3="e01c5189-b5fd-4435-8736-e8113973df54" xmlns:ns4="5923b8ac-dac9-4aba-b894-2b231717734a" targetNamespace="http://schemas.microsoft.com/office/2006/metadata/properties" ma:root="true" ma:fieldsID="26222983d8c607f22ad15516bfdea412" ns3:_="" ns4:_="">
    <xsd:import namespace="e01c5189-b5fd-4435-8736-e8113973df54"/>
    <xsd:import namespace="5923b8ac-dac9-4aba-b894-2b23171773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c5189-b5fd-4435-8736-e8113973d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3b8ac-dac9-4aba-b894-2b2317177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855DD-6662-425E-8E50-3240BAEBF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c5189-b5fd-4435-8736-e8113973df54"/>
    <ds:schemaRef ds:uri="5923b8ac-dac9-4aba-b894-2b2317177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8610E2-79CF-4FF7-90AA-48A0EE8888DA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e01c5189-b5fd-4435-8736-e8113973df54"/>
    <ds:schemaRef ds:uri="http://purl.org/dc/dcmitype/"/>
    <ds:schemaRef ds:uri="http://schemas.microsoft.com/office/infopath/2007/PartnerControls"/>
    <ds:schemaRef ds:uri="5923b8ac-dac9-4aba-b894-2b231717734a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BAA5A05-0F39-4888-AAE3-829B87C6B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803</Words>
  <Application>Microsoft Office PowerPoint</Application>
  <PresentationFormat>Širokoúhlá obrazovka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 CE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Pýcha</dc:creator>
  <cp:lastModifiedBy>Michal Procházka</cp:lastModifiedBy>
  <cp:revision>22</cp:revision>
  <cp:lastPrinted>2023-03-22T09:37:09Z</cp:lastPrinted>
  <dcterms:created xsi:type="dcterms:W3CDTF">2022-03-18T11:11:05Z</dcterms:created>
  <dcterms:modified xsi:type="dcterms:W3CDTF">2025-04-10T14:18:18Z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0x010100F3C756C114A72C4D93EDE88945F04AF4</vt:lpwstr>
  </property>
</Properties>
</file>